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9"/>
  </p:handoutMasterIdLst>
  <p:sldIdLst>
    <p:sldId id="256" r:id="rId2"/>
    <p:sldId id="257" r:id="rId3"/>
    <p:sldId id="261" r:id="rId4"/>
    <p:sldId id="265" r:id="rId5"/>
    <p:sldId id="260" r:id="rId6"/>
    <p:sldId id="262" r:id="rId7"/>
    <p:sldId id="258" r:id="rId8"/>
  </p:sldIdLst>
  <p:sldSz cx="9144000" cy="6858000" type="screen4x3"/>
  <p:notesSz cx="6858000" cy="9144000"/>
  <p:embeddedFontLst>
    <p:embeddedFont>
      <p:font typeface="Adobe Gothic Std B" panose="020B0800000000000000" charset="-128"/>
      <p:bold r:id="rId10"/>
    </p:embeddedFont>
    <p:embeddedFont>
      <p:font typeface="Open Sans" panose="020B0604020202020204" charset="0"/>
      <p:regular r:id="rId11"/>
      <p:bold r:id="rId12"/>
      <p:italic r:id="rId13"/>
      <p:boldItalic r:id="rId14"/>
    </p:embeddedFont>
    <p:embeddedFont>
      <p:font typeface="Calibri" panose="020F0502020204030204" pitchFamily="34" charset="0"/>
      <p:regular r:id="rId15"/>
      <p:bold r:id="rId16"/>
      <p:italic r:id="rId17"/>
      <p:boldItalic r:id="rId18"/>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2160" userDrawn="1">
          <p15:clr>
            <a:srgbClr val="A4A3A4"/>
          </p15:clr>
        </p15:guide>
        <p15:guide id="6" orient="horz" pos="4042"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8041"/>
    <a:srgbClr val="7F8440"/>
    <a:srgbClr val="7E893B"/>
    <a:srgbClr val="71893B"/>
    <a:srgbClr val="42452F"/>
    <a:srgbClr val="9C842E"/>
    <a:srgbClr val="7E6E4C"/>
    <a:srgbClr val="333366"/>
    <a:srgbClr val="9E2C2C"/>
    <a:srgbClr val="9F2B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showGuides="1">
      <p:cViewPr varScale="1">
        <p:scale>
          <a:sx n="70" d="100"/>
          <a:sy n="70" d="100"/>
        </p:scale>
        <p:origin x="1398" y="72"/>
      </p:cViewPr>
      <p:guideLst>
        <p:guide orient="horz" pos="459"/>
        <p:guide pos="2880"/>
        <p:guide pos="5488"/>
        <p:guide pos="272"/>
        <p:guide orient="horz" pos="2160"/>
        <p:guide orient="horz" pos="4042"/>
        <p:guide/>
        <p:guide pos="5760"/>
        <p:guide orient="horz"/>
        <p:guide orient="horz" pos="4320"/>
        <p:guide orient="horz" pos="686"/>
        <p:guide orient="horz" pos="867"/>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01/06/2020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24155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01/06/2020</a:t>
            </a:fld>
            <a:endParaRPr lang="en-GB" dirty="0"/>
          </a:p>
        </p:txBody>
      </p:sp>
    </p:spTree>
  </p:cSld>
  <p:clrMap bg1="lt1" tx1="dk1" bg2="lt2" tx2="dk2" accent1="accent1" accent2="accent2" accent3="accent3" accent4="accent4" accent5="accent5" accent6="accent6" hlink="hlink" folHlink="folHlink"/>
  <p:sldLayoutIdLst>
    <p:sldLayoutId id="2147483711" r:id="rId1"/>
    <p:sldLayoutId id="2147483717"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17763" y="1701800"/>
            <a:ext cx="4319587" cy="2806700"/>
          </a:xfrm>
          <a:prstGeom prst="rect">
            <a:avLst/>
          </a:prstGeom>
          <a:solidFill>
            <a:srgbClr val="838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itle 1"/>
          <p:cNvSpPr txBox="1">
            <a:spLocks/>
          </p:cNvSpPr>
          <p:nvPr/>
        </p:nvSpPr>
        <p:spPr bwMode="auto">
          <a:xfrm>
            <a:off x="2555874" y="2636253"/>
            <a:ext cx="4032251" cy="878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GB" altLang="en-US" sz="2600" dirty="0">
                <a:solidFill>
                  <a:schemeClr val="bg1"/>
                </a:solidFill>
                <a:latin typeface="Open Sans" panose="020B0606030504020204" pitchFamily="34" charset="0"/>
                <a:cs typeface="Open Sans" panose="020B0606030504020204" pitchFamily="34" charset="0"/>
              </a:rPr>
              <a:t>Zoos Are Cruel and All the Animals Should Be Released into the Wild.</a:t>
            </a:r>
          </a:p>
        </p:txBody>
      </p:sp>
      <p:sp>
        <p:nvSpPr>
          <p:cNvPr id="6" name="Title 1"/>
          <p:cNvSpPr txBox="1">
            <a:spLocks/>
          </p:cNvSpPr>
          <p:nvPr/>
        </p:nvSpPr>
        <p:spPr bwMode="auto">
          <a:xfrm>
            <a:off x="2417763" y="2116188"/>
            <a:ext cx="43195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Topic</a:t>
            </a:r>
          </a:p>
        </p:txBody>
      </p:sp>
      <p:cxnSp>
        <p:nvCxnSpPr>
          <p:cNvPr id="7" name="Straight Connector 6"/>
          <p:cNvCxnSpPr/>
          <p:nvPr/>
        </p:nvCxnSpPr>
        <p:spPr>
          <a:xfrm>
            <a:off x="4110681" y="2560320"/>
            <a:ext cx="9638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55875" y="1846263"/>
            <a:ext cx="4032250" cy="251936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9" name="Audio 8">
            <a:hlinkClick r:id="" action="ppaction://media"/>
            <a:extLst>
              <a:ext uri="{FF2B5EF4-FFF2-40B4-BE49-F238E27FC236}">
                <a16:creationId xmlns:a16="http://schemas.microsoft.com/office/drawing/2014/main" id="{C40F3D26-C492-46D9-B1EE-C7D01A3528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20"/>
    </mc:Choice>
    <mc:Fallback>
      <p:transition spd="slow" advTm="30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728663"/>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Zoos: The Context</a:t>
            </a:r>
          </a:p>
        </p:txBody>
      </p:sp>
      <p:sp>
        <p:nvSpPr>
          <p:cNvPr id="8" name="Title 1"/>
          <p:cNvSpPr txBox="1">
            <a:spLocks/>
          </p:cNvSpPr>
          <p:nvPr/>
        </p:nvSpPr>
        <p:spPr>
          <a:xfrm>
            <a:off x="3835324" y="1516813"/>
            <a:ext cx="4868563" cy="426270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In May, 2019 a Canadian zoo owner in Quebec was charged with animal cruelty. A member of the public reported that the animals were kept in poor conditions and expressed concern for their welfare (safety).</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Zoos began their life as ‘menageries’. These were an enclosed space used to keep exotic animals in captivity. Zoos often belonged to rich people and royalty as a sign of their wealth and power.</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Zoos today often incorporate scientific research, educational exhibits and conservation efforts but many activists argue that zoos are unnatural, cause unnecessary stress to animals and argue that animals are simply kept for human entertainment.</a:t>
            </a:r>
          </a:p>
          <a:p>
            <a:pPr algn="l" fontAlgn="auto">
              <a:spcAft>
                <a:spcPts val="600"/>
              </a:spcAft>
              <a:defRPr/>
            </a:pPr>
            <a:r>
              <a:rPr lang="en-GB" sz="1600" b="1" dirty="0">
                <a:solidFill>
                  <a:schemeClr val="tx1">
                    <a:lumMod val="85000"/>
                    <a:lumOff val="15000"/>
                  </a:schemeClr>
                </a:solidFill>
                <a:latin typeface="Open Sans" pitchFamily="34" charset="0"/>
                <a:ea typeface="Open Sans" pitchFamily="34" charset="0"/>
                <a:cs typeface="Open Sans" pitchFamily="34" charset="0"/>
              </a:rPr>
              <a:t>Do you think zoos should be closed down and their animals released into the wild?</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3603" r="35788"/>
          <a:stretch/>
        </p:blipFill>
        <p:spPr>
          <a:xfrm>
            <a:off x="431800" y="1516813"/>
            <a:ext cx="3176373" cy="4183771"/>
          </a:xfrm>
          <a:prstGeom prst="rect">
            <a:avLst/>
          </a:prstGeom>
        </p:spPr>
      </p:pic>
      <p:pic>
        <p:nvPicPr>
          <p:cNvPr id="7" name="Audio 6">
            <a:hlinkClick r:id="" action="ppaction://media"/>
            <a:extLst>
              <a:ext uri="{FF2B5EF4-FFF2-40B4-BE49-F238E27FC236}">
                <a16:creationId xmlns:a16="http://schemas.microsoft.com/office/drawing/2014/main" id="{953FBC4C-F0AB-499C-9641-8B54DA7AFB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691"/>
    </mc:Choice>
    <mc:Fallback>
      <p:transition spd="slow" advTm="7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773113" y="2600325"/>
            <a:ext cx="7559675" cy="1285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What Do You Think?</a:t>
            </a:r>
            <a:br>
              <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Who do you agree </a:t>
            </a:r>
            <a:br>
              <a:rPr lang="en-GB" sz="2400" b="1" dirty="0">
                <a:solidFill>
                  <a:schemeClr val="tx1">
                    <a:lumMod val="75000"/>
                    <a:lumOff val="25000"/>
                  </a:schemeClr>
                </a:solidFill>
                <a:latin typeface="Open Sans" pitchFamily="34" charset="0"/>
                <a:ea typeface="Open Sans" pitchFamily="34" charset="0"/>
                <a:cs typeface="Open Sans"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with? Why?</a:t>
            </a:r>
            <a:r>
              <a:rPr lang="en-GB" sz="2400" b="1" dirty="0">
                <a:solidFill>
                  <a:srgbClr val="809141"/>
                </a:solidFill>
                <a:latin typeface="Open Sans" pitchFamily="34" charset="0"/>
                <a:ea typeface="Open Sans" pitchFamily="34" charset="0"/>
                <a:cs typeface="Open Sans" pitchFamily="34" charset="0"/>
              </a:rPr>
              <a:t> </a:t>
            </a:r>
            <a:br>
              <a:rPr lang="en-GB" sz="3600" b="1" dirty="0">
                <a:solidFill>
                  <a:srgbClr val="809141"/>
                </a:solidFill>
                <a:latin typeface="Open Sans" pitchFamily="34" charset="0"/>
                <a:ea typeface="Open Sans" pitchFamily="34" charset="0"/>
                <a:cs typeface="Open Sans" pitchFamily="34" charset="0"/>
              </a:rPr>
            </a:br>
            <a:endPar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sp>
        <p:nvSpPr>
          <p:cNvPr id="5" name="Title 1"/>
          <p:cNvSpPr txBox="1">
            <a:spLocks/>
          </p:cNvSpPr>
          <p:nvPr/>
        </p:nvSpPr>
        <p:spPr bwMode="auto">
          <a:xfrm>
            <a:off x="773113" y="5083695"/>
            <a:ext cx="7561262" cy="11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What Do You Think?</a:t>
            </a:r>
          </a:p>
          <a:p>
            <a:pPr algn="ctr" eaLnBrk="1" hangingPunct="1"/>
            <a:r>
              <a:rPr lang="en-GB" sz="2400" b="1" dirty="0">
                <a:solidFill>
                  <a:schemeClr val="tx1">
                    <a:lumMod val="75000"/>
                    <a:lumOff val="25000"/>
                  </a:schemeClr>
                </a:solidFill>
                <a:latin typeface="Open Sans" pitchFamily="34" charset="0"/>
                <a:ea typeface="Open Sans" pitchFamily="34" charset="0"/>
                <a:cs typeface="Open Sans" pitchFamily="34" charset="0"/>
              </a:rPr>
              <a:t>Who do you agree with? Why? </a:t>
            </a:r>
          </a:p>
          <a:p>
            <a:pPr algn="ctr" eaLnBrk="1" hangingPunct="1"/>
            <a:endParaRPr lang="en-GB" altLang="en-US" sz="3600" b="1" dirty="0">
              <a:solidFill>
                <a:srgbClr val="DBA139"/>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grpSp>
        <p:nvGrpSpPr>
          <p:cNvPr id="9" name="Group 8"/>
          <p:cNvGrpSpPr/>
          <p:nvPr/>
        </p:nvGrpSpPr>
        <p:grpSpPr>
          <a:xfrm>
            <a:off x="556755" y="873760"/>
            <a:ext cx="8235434" cy="4091710"/>
            <a:chOff x="556755" y="873760"/>
            <a:chExt cx="8235434" cy="4091710"/>
          </a:xfrm>
        </p:grpSpPr>
        <p:sp>
          <p:nvSpPr>
            <p:cNvPr id="12" name="Rectangle 11"/>
            <p:cNvSpPr/>
            <p:nvPr/>
          </p:nvSpPr>
          <p:spPr>
            <a:xfrm>
              <a:off x="4231859" y="1141615"/>
              <a:ext cx="4560330" cy="3556000"/>
            </a:xfrm>
            <a:prstGeom prst="rect">
              <a:avLst/>
            </a:prstGeom>
            <a:solidFill>
              <a:schemeClr val="bg1">
                <a:alpha val="25000"/>
              </a:schemeClr>
            </a:solidFill>
            <a:ln cap="sq">
              <a:solidFill>
                <a:srgbClr val="83804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defRPr/>
              </a:pPr>
              <a:r>
                <a:rPr lang="en-GB"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“These horrendous places should stop kidding themselves by suggesting that zoo visits are educational. Most visitors don’t spend much time reading the information boards – they just look at the animals and move on. Animals often show signs of stress at being forced to live in captivity, many are made to live in unnatural climates and there’s just something wrong about forcing animals to live a life where people stare at them all day for entertainment.”</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089" t="12730" r="57223" b="27588"/>
            <a:stretch/>
          </p:blipFill>
          <p:spPr>
            <a:xfrm>
              <a:off x="556755" y="873760"/>
              <a:ext cx="3354844" cy="4091710"/>
            </a:xfrm>
            <a:prstGeom prst="ellipse">
              <a:avLst/>
            </a:prstGeom>
          </p:spPr>
        </p:pic>
      </p:grpSp>
      <p:grpSp>
        <p:nvGrpSpPr>
          <p:cNvPr id="10" name="Group 9"/>
          <p:cNvGrpSpPr/>
          <p:nvPr/>
        </p:nvGrpSpPr>
        <p:grpSpPr>
          <a:xfrm>
            <a:off x="431800" y="873760"/>
            <a:ext cx="8117346" cy="4091710"/>
            <a:chOff x="431800" y="873760"/>
            <a:chExt cx="8117346" cy="4091710"/>
          </a:xfrm>
        </p:grpSpPr>
        <p:sp>
          <p:nvSpPr>
            <p:cNvPr id="6" name="Rectangle 5"/>
            <p:cNvSpPr/>
            <p:nvPr/>
          </p:nvSpPr>
          <p:spPr>
            <a:xfrm>
              <a:off x="431800" y="1141615"/>
              <a:ext cx="4542811" cy="3556000"/>
            </a:xfrm>
            <a:prstGeom prst="rect">
              <a:avLst/>
            </a:prstGeom>
            <a:solidFill>
              <a:schemeClr val="bg1">
                <a:alpha val="25000"/>
              </a:schemeClr>
            </a:solidFill>
            <a:ln cap="sq">
              <a:solidFill>
                <a:srgbClr val="83804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defRP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“People don’t understand the good that a zoo does. There are education centres for school visits that provide people with a chance to see animals that they’d otherwise never see in the wild. Zoos are also really important for research and conservation efforts too. A lot of money is invested in preserving natural habitats and zoos play an important role in looking after endangered animals.” </a:t>
              </a: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6931" t="12730" r="6381" b="27588"/>
            <a:stretch/>
          </p:blipFill>
          <p:spPr>
            <a:xfrm>
              <a:off x="5194302" y="873760"/>
              <a:ext cx="3354844" cy="4091710"/>
            </a:xfrm>
            <a:prstGeom prst="ellipse">
              <a:avLst/>
            </a:prstGeom>
          </p:spPr>
        </p:pic>
      </p:grpSp>
      <p:pic>
        <p:nvPicPr>
          <p:cNvPr id="18" name="Audio 17">
            <a:hlinkClick r:id="" action="ppaction://media"/>
            <a:extLst>
              <a:ext uri="{FF2B5EF4-FFF2-40B4-BE49-F238E27FC236}">
                <a16:creationId xmlns:a16="http://schemas.microsoft.com/office/drawing/2014/main" id="{5E12F909-B6B9-46CE-B81C-692757A2684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15769819"/>
      </p:ext>
    </p:extLst>
  </p:cSld>
  <p:clrMapOvr>
    <a:masterClrMapping/>
  </p:clrMapOvr>
  <mc:AlternateContent xmlns:mc="http://schemas.openxmlformats.org/markup-compatibility/2006">
    <mc:Choice xmlns:p14="http://schemas.microsoft.com/office/powerpoint/2010/main" Requires="p14">
      <p:transition spd="slow" p14:dur="2000" advTm="102272"/>
    </mc:Choice>
    <mc:Fallback>
      <p:transition spd="slow" advTm="102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8"/>
                </p:tgtEl>
              </p:cMediaNode>
            </p:audio>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9218" name="Title 1"/>
          <p:cNvSpPr>
            <a:spLocks noGrp="1"/>
          </p:cNvSpPr>
          <p:nvPr>
            <p:ph type="ctrTitle" idx="4294967295"/>
          </p:nvPr>
        </p:nvSpPr>
        <p:spPr bwMode="auto">
          <a:xfrm>
            <a:off x="335038" y="2077970"/>
            <a:ext cx="4360530" cy="792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GB" altLang="en-US" sz="3600" b="1" dirty="0">
                <a:solidFill>
                  <a:srgbClr val="838041"/>
                </a:solidFill>
                <a:latin typeface="Adobe Gothic Std B" panose="020B0800000000000000" pitchFamily="34" charset="-128"/>
                <a:ea typeface="Adobe Gothic Std B" panose="020B0800000000000000" pitchFamily="34" charset="-128"/>
                <a:cs typeface="Open Sans" panose="020B0606030504020204" pitchFamily="34" charset="0"/>
              </a:rPr>
              <a:t>For and Against</a:t>
            </a:r>
          </a:p>
        </p:txBody>
      </p:sp>
      <p:sp>
        <p:nvSpPr>
          <p:cNvPr id="9" name="Title 1"/>
          <p:cNvSpPr txBox="1">
            <a:spLocks/>
          </p:cNvSpPr>
          <p:nvPr/>
        </p:nvSpPr>
        <p:spPr>
          <a:xfrm>
            <a:off x="335039" y="2708208"/>
            <a:ext cx="4360530" cy="12109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2000" dirty="0">
                <a:solidFill>
                  <a:schemeClr val="tx1">
                    <a:lumMod val="85000"/>
                    <a:lumOff val="15000"/>
                  </a:schemeClr>
                </a:solidFill>
                <a:latin typeface="Open Sans" pitchFamily="34" charset="0"/>
                <a:ea typeface="Open Sans" pitchFamily="34" charset="0"/>
                <a:cs typeface="Open Sans" pitchFamily="34" charset="0"/>
              </a:rPr>
              <a:t>Considering different points of view as well as your own, consider why some people would want to keep zoos open while others would want them to close permanently.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0809" y="0"/>
            <a:ext cx="3773191" cy="6858000"/>
          </a:xfrm>
          <a:prstGeom prst="rect">
            <a:avLst/>
          </a:prstGeom>
        </p:spPr>
      </p:pic>
      <p:pic>
        <p:nvPicPr>
          <p:cNvPr id="8" name="Audio 7">
            <a:hlinkClick r:id="" action="ppaction://media"/>
            <a:extLst>
              <a:ext uri="{FF2B5EF4-FFF2-40B4-BE49-F238E27FC236}">
                <a16:creationId xmlns:a16="http://schemas.microsoft.com/office/drawing/2014/main" id="{731D0CBC-7404-4675-896E-6F0FE98828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4428178"/>
      </p:ext>
    </p:extLst>
  </p:cSld>
  <p:clrMapOvr>
    <a:masterClrMapping/>
  </p:clrMapOvr>
  <mc:AlternateContent xmlns:mc="http://schemas.openxmlformats.org/markup-compatibility/2006">
    <mc:Choice xmlns:p14="http://schemas.microsoft.com/office/powerpoint/2010/main" Requires="p14">
      <p:transition spd="slow" p14:dur="2000" advTm="20088"/>
    </mc:Choice>
    <mc:Fallback>
      <p:transition spd="slow" advTm="20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1974678" y="1491693"/>
            <a:ext cx="5194643"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Research Activity</a:t>
            </a:r>
          </a:p>
        </p:txBody>
      </p:sp>
      <p:sp>
        <p:nvSpPr>
          <p:cNvPr id="8" name="Title 1"/>
          <p:cNvSpPr txBox="1">
            <a:spLocks/>
          </p:cNvSpPr>
          <p:nvPr/>
        </p:nvSpPr>
        <p:spPr>
          <a:xfrm>
            <a:off x="1974678" y="2112406"/>
            <a:ext cx="5194643" cy="317009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Many zoos now include educational facilities, researchers and attempt to preserve endangered species. Find and research a zoo (Dublin Zoo) on the Internet and answer the following questions.</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How many animals does this zoo contain?</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Does this zoo offer educational facilities?</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Does this zoo attempt to conserve endangered species? </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What endangered species does this zoo keep?</a:t>
            </a:r>
          </a:p>
        </p:txBody>
      </p:sp>
      <p:pic>
        <p:nvPicPr>
          <p:cNvPr id="7" name="Audio 6">
            <a:hlinkClick r:id="" action="ppaction://media"/>
            <a:extLst>
              <a:ext uri="{FF2B5EF4-FFF2-40B4-BE49-F238E27FC236}">
                <a16:creationId xmlns:a16="http://schemas.microsoft.com/office/drawing/2014/main" id="{36414AFD-3BE4-405A-AE69-37CAE0EFD5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0920402"/>
      </p:ext>
    </p:extLst>
  </p:cSld>
  <p:clrMapOvr>
    <a:masterClrMapping/>
  </p:clrMapOvr>
  <mc:AlternateContent xmlns:mc="http://schemas.openxmlformats.org/markup-compatibility/2006">
    <mc:Choice xmlns:p14="http://schemas.microsoft.com/office/powerpoint/2010/main" Requires="p14">
      <p:transition spd="slow" p14:dur="2000" advTm="48843"/>
    </mc:Choice>
    <mc:Fallback>
      <p:transition spd="slow" advTm="48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860854" y="2034205"/>
            <a:ext cx="7422292"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Debate Statement: </a:t>
            </a:r>
            <a:br>
              <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rPr>
            </a:br>
            <a:r>
              <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Zoos Are Cruel and All the Animals Should Be Released into the Wild.</a:t>
            </a:r>
            <a:br>
              <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rPr>
            </a:br>
            <a:endPar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1714499" y="3560805"/>
            <a:ext cx="5715001" cy="1631216"/>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Write a speech or presentation to tackle the statement above. Consider the pros and cons and come to a conclusion.</a:t>
            </a:r>
          </a:p>
          <a:p>
            <a:pPr fontAlgn="auto">
              <a:spcAft>
                <a:spcPts val="600"/>
              </a:spcAft>
              <a:defRPr/>
            </a:pPr>
            <a:endParaRPr lang="en-GB" sz="1800" dirty="0">
              <a:solidFill>
                <a:schemeClr val="tx1">
                  <a:lumMod val="85000"/>
                  <a:lumOff val="15000"/>
                </a:schemeClr>
              </a:solidFill>
              <a:latin typeface="Open Sans" pitchFamily="34" charset="0"/>
              <a:ea typeface="Open Sans" pitchFamily="34" charset="0"/>
              <a:cs typeface="Open Sans" pitchFamily="34" charset="0"/>
            </a:endParaRPr>
          </a:p>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(Pretend that you are giving this speech to your class)</a:t>
            </a:r>
          </a:p>
        </p:txBody>
      </p:sp>
      <p:pic>
        <p:nvPicPr>
          <p:cNvPr id="4" name="Audio 3">
            <a:hlinkClick r:id="" action="ppaction://media"/>
            <a:extLst>
              <a:ext uri="{FF2B5EF4-FFF2-40B4-BE49-F238E27FC236}">
                <a16:creationId xmlns:a16="http://schemas.microsoft.com/office/drawing/2014/main" id="{F7F3250C-1190-473F-9CA5-A0A2D49E08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3778327"/>
      </p:ext>
    </p:extLst>
  </p:cSld>
  <p:clrMapOvr>
    <a:masterClrMapping/>
  </p:clrMapOvr>
  <mc:AlternateContent xmlns:mc="http://schemas.openxmlformats.org/markup-compatibility/2006">
    <mc:Choice xmlns:p14="http://schemas.microsoft.com/office/powerpoint/2010/main" Requires="p14">
      <p:transition spd="slow" p14:dur="2000" advTm="31596"/>
    </mc:Choice>
    <mc:Fallback>
      <p:transition spd="slow" advTm="3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47D3C6B-FB27-4D9A-A2A6-5C6D887E60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489"/>
    </mc:Choice>
    <mc:Fallback>
      <p:transition spd="slow" advTm="1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4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yond - Debate PowerPoint Template.pptx" id="{30448F45-DA48-40AE-868D-A96382622756}" vid="{6D0B319D-50FA-4C37-8FF2-BC9C82F6D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 - Debate PowerPoint Template</Template>
  <TotalTime>378</TotalTime>
  <Words>455</Words>
  <Application>Microsoft Office PowerPoint</Application>
  <PresentationFormat>On-screen Show (4:3)</PresentationFormat>
  <Paragraphs>24</Paragraphs>
  <Slides>7</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Adobe Gothic Std B</vt:lpstr>
      <vt:lpstr>Open Sans</vt:lpstr>
      <vt:lpstr>Calibri</vt:lpstr>
      <vt:lpstr>Office Theme</vt:lpstr>
      <vt:lpstr>PowerPoint Presentation</vt:lpstr>
      <vt:lpstr>Zoos: The Context</vt:lpstr>
      <vt:lpstr>PowerPoint Presentation</vt:lpstr>
      <vt:lpstr>For and Against</vt:lpstr>
      <vt:lpstr>Research Activity</vt:lpstr>
      <vt:lpstr>Debate Statement:  Zoos Are Cruel and All the Animals Should Be Released into the Wild.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Robertshaw</dc:creator>
  <cp:lastModifiedBy>AISLING HELENA CLEARY</cp:lastModifiedBy>
  <cp:revision>26</cp:revision>
  <dcterms:created xsi:type="dcterms:W3CDTF">2019-05-02T10:09:24Z</dcterms:created>
  <dcterms:modified xsi:type="dcterms:W3CDTF">2020-06-01T11:23:49Z</dcterms:modified>
</cp:coreProperties>
</file>